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66" r:id="rId4"/>
    <p:sldId id="267" r:id="rId5"/>
    <p:sldId id="268" r:id="rId6"/>
    <p:sldId id="269" r:id="rId7"/>
    <p:sldId id="270" r:id="rId8"/>
    <p:sldId id="271" r:id="rId9"/>
    <p:sldId id="276" r:id="rId10"/>
    <p:sldId id="273" r:id="rId11"/>
    <p:sldId id="277" r:id="rId12"/>
    <p:sldId id="272" r:id="rId13"/>
    <p:sldId id="26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C737A-FC34-49C9-AE0D-4D8E1D3CE887}" type="datetimeFigureOut">
              <a:rPr lang="tr-TR" smtClean="0"/>
              <a:pPr/>
              <a:t>18.01.2012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CFBD0-A55B-4B3B-B930-85DA1C6BA3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48613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B7A5F-CFDE-4B30-AD33-1B999CF484E4}" type="datetimeFigureOut">
              <a:rPr lang="tr-TR" smtClean="0"/>
              <a:pPr/>
              <a:t>18.01.2012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142FC-A6C9-4A0D-A399-8F6E3912185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04652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BB23-B078-4758-8982-8D388F6C2B7C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EEA3-7D3C-430C-9FEF-C502D909E0C1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D02A-1B95-4591-96EC-5B202302C739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08FE7-FAE0-4276-A6BA-105D8E45172F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C02A-1BA4-4A7A-BA30-E7E008E1936F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B377-E4B7-4FD6-A2AE-7E5EB87E2360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FE5-9D6D-4D63-91A1-D8031E6901B6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5D17-A9DC-4934-BD4F-F6BAA2E1A589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635D-B1D7-463E-B6A8-11039D8E1A66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833F-6DA9-44B2-8E17-18A6CC5A9F6F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6185-1718-4994-9915-263598B5334C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17B2-C0E3-423A-BF40-68BC660D7595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hyperlink" Target="http://www.atmk.itu.edu.t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.gif"/><Relationship Id="rId4" Type="http://schemas.openxmlformats.org/officeDocument/2006/relationships/hyperlink" Target="http://www.atmk.itu.edu.t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.gif"/><Relationship Id="rId4" Type="http://schemas.openxmlformats.org/officeDocument/2006/relationships/hyperlink" Target="http://www.atmk.itu.edu.tr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hyperlink" Target="http://www.atmk.itu.edu.tr/" TargetMode="Externa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tmk@itu.edu.tr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.gif"/><Relationship Id="rId4" Type="http://schemas.openxmlformats.org/officeDocument/2006/relationships/hyperlink" Target="http://www.atmk.itu.edu.t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 l="25731" t="19313" r="11178" b="61984"/>
          <a:stretch>
            <a:fillRect/>
          </a:stretch>
        </p:blipFill>
        <p:spPr bwMode="auto">
          <a:xfrm>
            <a:off x="323528" y="260648"/>
            <a:ext cx="8640960" cy="14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428868"/>
            <a:ext cx="8640960" cy="18573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  <a:t>CIE Bölüm4.</a:t>
            </a:r>
            <a:b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200" dirty="0" smtClean="0"/>
              <a:t> </a:t>
            </a: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Ulaşım için Aydınlatma ve Sinyalizasyon </a:t>
            </a:r>
            <a:b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200" b="1" i="1" dirty="0" smtClean="0">
                <a:solidFill>
                  <a:schemeClr val="accent2">
                    <a:lumMod val="75000"/>
                  </a:schemeClr>
                </a:solidFill>
              </a:rPr>
              <a:t>(Lighting and Signalling for Transport)</a:t>
            </a:r>
            <a:r>
              <a:rPr lang="tr-TR" sz="3200" i="1" dirty="0" smtClean="0"/>
              <a:t/>
            </a:r>
            <a:br>
              <a:rPr lang="tr-TR" sz="3200" i="1" dirty="0" smtClean="0"/>
            </a:br>
            <a: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tr-TR" sz="3200" b="1" spc="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87624" y="4221088"/>
            <a:ext cx="6584776" cy="1224136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bg2">
                    <a:lumMod val="10000"/>
                  </a:schemeClr>
                </a:solidFill>
              </a:rPr>
              <a:t>Prof. Dr. Sermin ONAYGİL</a:t>
            </a:r>
            <a:endParaRPr lang="tr-TR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170" name="Picture 2" descr="http://www.atmk.itu.edu.tr/img/atmk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836712"/>
            <a:ext cx="2857500" cy="857251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0" y="5949280"/>
            <a:ext cx="939653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300" b="1" dirty="0" smtClean="0"/>
              <a:t>ATMK</a:t>
            </a:r>
            <a:r>
              <a:rPr lang="tr-TR" sz="2300" dirty="0" smtClean="0"/>
              <a:t> </a:t>
            </a:r>
            <a:r>
              <a:rPr lang="tr-TR" sz="2300" b="1" dirty="0" smtClean="0"/>
              <a:t>17. OLAĞAN GENEL KURUL  TOPLANTISI, </a:t>
            </a:r>
            <a:r>
              <a:rPr lang="tr-TR" sz="2300" dirty="0" smtClean="0"/>
              <a:t> 19.01.2012</a:t>
            </a:r>
            <a:r>
              <a:rPr lang="tr-TR" sz="2300" b="1" dirty="0" smtClean="0"/>
              <a:t> </a:t>
            </a:r>
          </a:p>
          <a:p>
            <a:r>
              <a:rPr lang="tr-TR" sz="2000" b="1" dirty="0" smtClean="0"/>
              <a:t> </a:t>
            </a:r>
            <a:r>
              <a:rPr lang="tr-TR" sz="2000" dirty="0" smtClean="0"/>
              <a:t>Yıldız Teknik Üniversitesi Mimarlık Fakültesi Prof.Alpay Aşkun Salonu Beşiktaş İSTANBUL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berker\Desktop\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7572"/>
          <a:stretch/>
        </p:blipFill>
        <p:spPr bwMode="auto">
          <a:xfrm>
            <a:off x="4525677" y="1268760"/>
            <a:ext cx="4172582" cy="5442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10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Hazırlama Grubunda Yer Alınan Teknik Raporlar</a:t>
            </a:r>
            <a:endParaRPr lang="tr-T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62866" y="4221088"/>
            <a:ext cx="172819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noFill/>
            </a:endParaRPr>
          </a:p>
        </p:txBody>
      </p:sp>
      <p:pic>
        <p:nvPicPr>
          <p:cNvPr id="2050" name="Picture 2" descr="C:\Users\berker\Desktop\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28163"/>
            <a:ext cx="3141562" cy="44531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851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erker\Desktop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089" y="1542925"/>
            <a:ext cx="3631053" cy="4829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11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Hazırlama Grubunda Yer Alınan Teknik Raporlar</a:t>
            </a:r>
            <a:endParaRPr lang="tr-T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36096" y="4365104"/>
            <a:ext cx="172819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noFill/>
            </a:endParaRPr>
          </a:p>
        </p:txBody>
      </p:sp>
      <p:pic>
        <p:nvPicPr>
          <p:cNvPr id="1026" name="Picture 2" descr="C:\Users\berker\Desktop\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542925"/>
            <a:ext cx="3285578" cy="4915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005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erker\Desktop\4-0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868"/>
          <a:stretch/>
        </p:blipFill>
        <p:spPr bwMode="auto">
          <a:xfrm>
            <a:off x="4929190" y="1538622"/>
            <a:ext cx="3459238" cy="51995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12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Hazırlama Grubunda Yer Alınan Teknik Raporlar</a:t>
            </a:r>
            <a:endParaRPr lang="tr-T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 descr="C:\Users\berker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943428"/>
            <a:ext cx="3001650" cy="4389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48064" y="2996952"/>
            <a:ext cx="172819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noFill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42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292080" y="3429000"/>
            <a:ext cx="2448272" cy="67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ilginize teşekkür ederim</a:t>
            </a:r>
          </a:p>
          <a:p>
            <a:endParaRPr lang="tr-TR" dirty="0"/>
          </a:p>
        </p:txBody>
      </p:sp>
      <p:cxnSp>
        <p:nvCxnSpPr>
          <p:cNvPr id="6" name="5 Düz Bağlayıcı"/>
          <p:cNvCxnSpPr/>
          <p:nvPr/>
        </p:nvCxnSpPr>
        <p:spPr>
          <a:xfrm>
            <a:off x="1259632" y="3645024"/>
            <a:ext cx="3888432" cy="0"/>
          </a:xfrm>
          <a:prstGeom prst="line">
            <a:avLst/>
          </a:prstGeom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3940348" y="4653136"/>
            <a:ext cx="1264153" cy="1368152"/>
          </a:xfrm>
          <a:prstGeom prst="rect">
            <a:avLst/>
          </a:prstGeom>
          <a:noFill/>
        </p:spPr>
      </p:pic>
      <p:sp>
        <p:nvSpPr>
          <p:cNvPr id="8" name="7 Dikdörtgen"/>
          <p:cNvSpPr/>
          <p:nvPr/>
        </p:nvSpPr>
        <p:spPr>
          <a:xfrm>
            <a:off x="5724128" y="4509120"/>
            <a:ext cx="2088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Aydınlatma Türk Milli Komitesi</a:t>
            </a:r>
            <a:br>
              <a:rPr lang="tr-TR" sz="1200" dirty="0"/>
            </a:br>
            <a:r>
              <a:rPr lang="tr-TR" sz="1200" dirty="0"/>
              <a:t>İstanbul Teknik Üniversitesi</a:t>
            </a:r>
            <a:br>
              <a:rPr lang="tr-TR" sz="1200" dirty="0"/>
            </a:br>
            <a:r>
              <a:rPr lang="tr-TR" sz="1200" dirty="0"/>
              <a:t>Enerji Enstitüsü</a:t>
            </a:r>
            <a:br>
              <a:rPr lang="tr-TR" sz="1200" dirty="0"/>
            </a:br>
            <a:r>
              <a:rPr lang="tr-TR" sz="1200" dirty="0" err="1"/>
              <a:t>Ayazağa</a:t>
            </a:r>
            <a:r>
              <a:rPr lang="tr-TR" sz="1200" dirty="0"/>
              <a:t> </a:t>
            </a:r>
            <a:r>
              <a:rPr lang="tr-TR" sz="1200" dirty="0" err="1"/>
              <a:t>Kampüsü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34469, Maslak - İstanbul</a:t>
            </a:r>
            <a:br>
              <a:rPr lang="tr-TR" sz="1200" dirty="0"/>
            </a:br>
            <a:r>
              <a:rPr lang="tr-TR" sz="1200" b="1" dirty="0" smtClean="0"/>
              <a:t>tel: </a:t>
            </a:r>
            <a:r>
              <a:rPr lang="tr-TR" sz="1200" dirty="0" smtClean="0"/>
              <a:t>0 </a:t>
            </a:r>
            <a:r>
              <a:rPr lang="tr-TR" sz="1200" dirty="0"/>
              <a:t>212 285 60 50</a:t>
            </a:r>
            <a:br>
              <a:rPr lang="tr-TR" sz="1200" dirty="0"/>
            </a:br>
            <a:r>
              <a:rPr lang="tr-TR" sz="1200" b="1" dirty="0" smtClean="0"/>
              <a:t>faks</a:t>
            </a:r>
            <a:r>
              <a:rPr lang="tr-TR" sz="1200" dirty="0" smtClean="0"/>
              <a:t>: 0 </a:t>
            </a:r>
            <a:r>
              <a:rPr lang="tr-TR" sz="1200" dirty="0"/>
              <a:t>212 285 60 51</a:t>
            </a:r>
          </a:p>
          <a:p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E-posta:</a:t>
            </a:r>
            <a:r>
              <a:rPr lang="tr-TR" sz="1200" dirty="0" smtClean="0">
                <a:hlinkClick r:id="rId5"/>
              </a:rPr>
              <a:t> </a:t>
            </a:r>
            <a:r>
              <a:rPr lang="tr-TR" sz="1200" dirty="0" err="1" smtClean="0">
                <a:hlinkClick r:id="rId5"/>
              </a:rPr>
              <a:t>atmk</a:t>
            </a:r>
            <a:r>
              <a:rPr lang="tr-TR" sz="1200" dirty="0" smtClean="0">
                <a:hlinkClick r:id="rId5"/>
              </a:rPr>
              <a:t>@</a:t>
            </a:r>
            <a:r>
              <a:rPr lang="tr-TR" sz="1200" dirty="0" err="1" smtClean="0">
                <a:hlinkClick r:id="rId5"/>
              </a:rPr>
              <a:t>itu</a:t>
            </a:r>
            <a:r>
              <a:rPr lang="tr-TR" sz="1200" dirty="0" smtClean="0">
                <a:hlinkClick r:id="rId5"/>
              </a:rPr>
              <a:t>.edu.tr</a:t>
            </a:r>
            <a:endParaRPr lang="tr-TR" sz="1200" dirty="0"/>
          </a:p>
          <a:p>
            <a:r>
              <a:rPr lang="tr-TR" sz="1200" dirty="0"/>
              <a:t> </a:t>
            </a:r>
          </a:p>
        </p:txBody>
      </p:sp>
      <p:cxnSp>
        <p:nvCxnSpPr>
          <p:cNvPr id="11" name="10 Düz Bağlayıcı"/>
          <p:cNvCxnSpPr/>
          <p:nvPr/>
        </p:nvCxnSpPr>
        <p:spPr>
          <a:xfrm rot="5400000">
            <a:off x="4319972" y="5409220"/>
            <a:ext cx="208823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Metin kutusu"/>
          <p:cNvSpPr txBox="1"/>
          <p:nvPr/>
        </p:nvSpPr>
        <p:spPr>
          <a:xfrm>
            <a:off x="7668344" y="3068960"/>
            <a:ext cx="340158" cy="864096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tr-TR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2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214414" y="1623858"/>
            <a:ext cx="7358114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i="1" u="sng" dirty="0" smtClean="0"/>
              <a:t>Görev Tanımı:</a:t>
            </a:r>
          </a:p>
          <a:p>
            <a:pPr algn="just"/>
            <a:r>
              <a:rPr lang="tr-TR" dirty="0" smtClean="0"/>
              <a:t>Yol ve araç aydınlatması, tüneller de dahil her tip yol, her çeşit araç ve kullanıcı için işaret, sinyalizasyon; yol taşımacılığından farklı ulaşım tipleri için görsel yardımcı elemanlar gibi ulaşım ve trafik için gerekli bilgiler, görsel sinyalizasyon ve aydınlatma konularında çalışır. </a:t>
            </a:r>
          </a:p>
          <a:p>
            <a:pPr algn="just"/>
            <a:endParaRPr lang="tr-TR" b="1" dirty="0"/>
          </a:p>
          <a:p>
            <a:pPr algn="just"/>
            <a:endParaRPr lang="tr-TR" b="1" dirty="0" smtClean="0"/>
          </a:p>
          <a:p>
            <a:r>
              <a:rPr lang="tr-TR" sz="1700" dirty="0" smtClean="0"/>
              <a:t>Yönetici (Director)	: </a:t>
            </a:r>
            <a:r>
              <a:rPr lang="tr-TR" sz="1700" b="1" dirty="0" smtClean="0"/>
              <a:t>Ad de Visser </a:t>
            </a:r>
            <a:r>
              <a:rPr lang="tr-TR" sz="1700" i="1" dirty="0" smtClean="0"/>
              <a:t>(Hollanda)</a:t>
            </a:r>
          </a:p>
          <a:p>
            <a:r>
              <a:rPr lang="tr-TR" sz="1700" dirty="0" smtClean="0"/>
              <a:t>Yönetici Yardımcısı	: </a:t>
            </a:r>
            <a:r>
              <a:rPr lang="tr-TR" sz="1700" b="1" dirty="0" smtClean="0"/>
              <a:t>Ron Gibbons </a:t>
            </a:r>
            <a:r>
              <a:rPr lang="tr-TR" sz="1500" i="1" dirty="0" smtClean="0"/>
              <a:t>(ABD)</a:t>
            </a:r>
          </a:p>
          <a:p>
            <a:r>
              <a:rPr lang="tr-TR" sz="1700" dirty="0" smtClean="0"/>
              <a:t>Yönetici Yardımcısı	: </a:t>
            </a:r>
            <a:r>
              <a:rPr lang="tr-TR" sz="1700" b="1" dirty="0" smtClean="0"/>
              <a:t>Yandan Lin </a:t>
            </a:r>
            <a:r>
              <a:rPr lang="tr-TR" sz="1500" i="1" dirty="0" smtClean="0"/>
              <a:t>(Çin)</a:t>
            </a:r>
          </a:p>
          <a:p>
            <a:r>
              <a:rPr lang="tr-TR" sz="1700" dirty="0" smtClean="0"/>
              <a:t>Sekreter		: </a:t>
            </a:r>
            <a:r>
              <a:rPr lang="tr-TR" sz="1700" b="1" dirty="0" smtClean="0"/>
              <a:t>Ans van den Broek </a:t>
            </a:r>
            <a:r>
              <a:rPr lang="tr-TR" sz="1500" i="1" dirty="0" smtClean="0"/>
              <a:t>(Hollanda)</a:t>
            </a:r>
          </a:p>
          <a:p>
            <a:r>
              <a:rPr lang="tr-TR" sz="1700" dirty="0" smtClean="0"/>
              <a:t>Editör		: </a:t>
            </a:r>
            <a:r>
              <a:rPr lang="tr-TR" sz="1700" b="1" dirty="0" smtClean="0"/>
              <a:t>Nigel Parry </a:t>
            </a:r>
            <a:r>
              <a:rPr lang="tr-TR" sz="1500" i="1" dirty="0" smtClean="0"/>
              <a:t>(İngiltere) </a:t>
            </a:r>
          </a:p>
          <a:p>
            <a:endParaRPr lang="tr-TR" b="1" i="1" u="sng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Bölüm 4. Ulaşım için Aydınlatma ve Sinyalizasyon  </a:t>
            </a:r>
            <a:endParaRPr lang="tr-T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857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3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TEKNİK KOMİTELER </a:t>
            </a:r>
            <a:r>
              <a:rPr lang="tr-TR" sz="2000" b="1" i="1" dirty="0" smtClean="0">
                <a:solidFill>
                  <a:schemeClr val="accent2">
                    <a:lumMod val="75000"/>
                  </a:schemeClr>
                </a:solidFill>
              </a:rPr>
              <a:t>(İşaret, Sinyalizasyon ve Araç Farları ile ilgili)</a:t>
            </a:r>
            <a:endParaRPr lang="tr-TR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1643050"/>
            <a:ext cx="7893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4-32. </a:t>
            </a:r>
            <a:r>
              <a:rPr lang="tr-TR" i="1" dirty="0" smtClean="0"/>
              <a:t>Surface Colours for Traffic Signs</a:t>
            </a:r>
          </a:p>
          <a:p>
            <a:r>
              <a:rPr lang="tr-TR" dirty="0" smtClean="0"/>
              <a:t>          (Trafik İşaretleri için Yüzey Renkleri)</a:t>
            </a:r>
          </a:p>
          <a:p>
            <a:endParaRPr lang="tr-TR" i="1" dirty="0" smtClean="0"/>
          </a:p>
          <a:p>
            <a:r>
              <a:rPr lang="tr-TR" dirty="0" smtClean="0"/>
              <a:t>4-40. </a:t>
            </a:r>
            <a:r>
              <a:rPr lang="tr-TR" i="1" dirty="0" smtClean="0"/>
              <a:t>Requirements for Retroreflective Traffic Signs</a:t>
            </a:r>
          </a:p>
          <a:p>
            <a:r>
              <a:rPr lang="tr-TR" i="1" dirty="0" smtClean="0"/>
              <a:t>        </a:t>
            </a:r>
            <a:r>
              <a:rPr lang="tr-TR" dirty="0" smtClean="0"/>
              <a:t> (Fosforlu-yansıtıcılı Trafik İşaretleri için Gereklilikler)</a:t>
            </a:r>
          </a:p>
          <a:p>
            <a:endParaRPr lang="tr-TR" dirty="0" smtClean="0"/>
          </a:p>
          <a:p>
            <a:r>
              <a:rPr lang="tr-TR" dirty="0" smtClean="0"/>
              <a:t>4-45. </a:t>
            </a:r>
            <a:r>
              <a:rPr lang="tr-TR" i="1" dirty="0" smtClean="0"/>
              <a:t>Performance Assessment Method for Vehicle Headlamps</a:t>
            </a:r>
          </a:p>
          <a:p>
            <a:r>
              <a:rPr lang="tr-TR" i="1" dirty="0" smtClean="0"/>
              <a:t>         </a:t>
            </a:r>
            <a:r>
              <a:rPr lang="tr-TR" dirty="0" smtClean="0"/>
              <a:t>(Araç Farları için Performans Değerlendirme Yöntemi)</a:t>
            </a:r>
          </a:p>
          <a:p>
            <a:endParaRPr lang="tr-TR" dirty="0" smtClean="0"/>
          </a:p>
          <a:p>
            <a:r>
              <a:rPr lang="tr-TR" dirty="0" smtClean="0"/>
              <a:t>4-46. </a:t>
            </a:r>
            <a:r>
              <a:rPr lang="tr-TR" i="1" dirty="0" smtClean="0"/>
              <a:t>300 mm Roundel Signals </a:t>
            </a:r>
          </a:p>
          <a:p>
            <a:r>
              <a:rPr lang="tr-TR" i="1" dirty="0" smtClean="0"/>
              <a:t>         </a:t>
            </a:r>
            <a:r>
              <a:rPr lang="tr-TR" dirty="0" smtClean="0"/>
              <a:t>(300 mm Yuvarlak Sinyalizyon Lambaları)</a:t>
            </a:r>
          </a:p>
          <a:p>
            <a:endParaRPr lang="tr-TR" dirty="0" smtClean="0"/>
          </a:p>
          <a:p>
            <a:r>
              <a:rPr lang="tr-TR" dirty="0" smtClean="0"/>
              <a:t>4-49. </a:t>
            </a:r>
            <a:r>
              <a:rPr lang="tr-TR" i="1" dirty="0" smtClean="0"/>
              <a:t>Guide to the Properties and uses of Retrofeflectors at Night</a:t>
            </a:r>
          </a:p>
          <a:p>
            <a:r>
              <a:rPr lang="tr-TR" i="1" dirty="0" smtClean="0"/>
              <a:t>         </a:t>
            </a:r>
            <a:r>
              <a:rPr lang="tr-TR" dirty="0" smtClean="0"/>
              <a:t>(Gece Fosforlu-yansıtıcılı elemanların kullanımı ve Özellikleri için Kılavuz)</a:t>
            </a:r>
          </a:p>
          <a:p>
            <a:endParaRPr lang="tr-TR" dirty="0" smtClean="0"/>
          </a:p>
          <a:p>
            <a:endParaRPr lang="tr-TR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214414" y="2420888"/>
            <a:ext cx="7678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4414" y="3212976"/>
            <a:ext cx="7678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4414" y="4005064"/>
            <a:ext cx="7678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14414" y="4797152"/>
            <a:ext cx="7678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4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TEKNİK KOMİTELER </a:t>
            </a:r>
            <a:r>
              <a:rPr lang="tr-TR" sz="2000" b="1" i="1" dirty="0" smtClean="0">
                <a:solidFill>
                  <a:schemeClr val="accent2">
                    <a:lumMod val="75000"/>
                  </a:schemeClr>
                </a:solidFill>
              </a:rPr>
              <a:t>(Yol ve Tünel Aydınlatması ile ilgili)</a:t>
            </a:r>
            <a:endParaRPr lang="tr-TR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1477228"/>
            <a:ext cx="764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4-15. </a:t>
            </a:r>
            <a:r>
              <a:rPr lang="tr-TR" i="1" dirty="0" smtClean="0"/>
              <a:t>Roadlighting Calculations </a:t>
            </a:r>
            <a:r>
              <a:rPr lang="tr-TR" dirty="0" smtClean="0"/>
              <a:t>(Yol aydınlatması Hesapları)</a:t>
            </a:r>
          </a:p>
          <a:p>
            <a:pPr algn="just"/>
            <a:endParaRPr lang="tr-TR" sz="800" dirty="0" smtClean="0"/>
          </a:p>
          <a:p>
            <a:pPr algn="just"/>
            <a:r>
              <a:rPr lang="tr-TR" dirty="0" smtClean="0"/>
              <a:t>4-21. </a:t>
            </a:r>
            <a:r>
              <a:rPr lang="tr-TR" i="1" dirty="0" smtClean="0"/>
              <a:t>Interference by Light with Astronomical Observations </a:t>
            </a:r>
          </a:p>
          <a:p>
            <a:pPr algn="just"/>
            <a:r>
              <a:rPr lang="tr-TR" i="1" dirty="0" smtClean="0"/>
              <a:t>          </a:t>
            </a:r>
            <a:r>
              <a:rPr lang="tr-TR" dirty="0" smtClean="0"/>
              <a:t>(Işık ile Astronomik Gözlemlerin Etkileşimi)</a:t>
            </a:r>
          </a:p>
          <a:p>
            <a:pPr algn="just"/>
            <a:endParaRPr lang="tr-TR" sz="800" dirty="0" smtClean="0"/>
          </a:p>
          <a:p>
            <a:pPr algn="just"/>
            <a:r>
              <a:rPr lang="tr-TR" dirty="0" smtClean="0"/>
              <a:t>4-33. </a:t>
            </a:r>
            <a:r>
              <a:rPr lang="tr-TR" i="1" dirty="0" smtClean="0"/>
              <a:t>Discomfort Glare in Road Lighting </a:t>
            </a:r>
          </a:p>
          <a:p>
            <a:pPr algn="just"/>
            <a:r>
              <a:rPr lang="tr-TR" i="1" dirty="0" smtClean="0"/>
              <a:t>         </a:t>
            </a:r>
            <a:r>
              <a:rPr lang="tr-TR" dirty="0" smtClean="0"/>
              <a:t>(Yol aydınlatmasında Psikolojik Kamaşma)</a:t>
            </a:r>
          </a:p>
          <a:p>
            <a:pPr algn="just"/>
            <a:endParaRPr lang="tr-TR" sz="800" dirty="0" smtClean="0"/>
          </a:p>
          <a:p>
            <a:pPr algn="just"/>
            <a:r>
              <a:rPr lang="tr-TR" dirty="0" smtClean="0"/>
              <a:t>4-36. </a:t>
            </a:r>
            <a:r>
              <a:rPr lang="tr-TR" i="1" dirty="0" smtClean="0"/>
              <a:t>Visibility Design for Roadway Lighting</a:t>
            </a:r>
          </a:p>
          <a:p>
            <a:pPr algn="just"/>
            <a:r>
              <a:rPr lang="tr-TR" i="1" dirty="0" smtClean="0"/>
              <a:t>          </a:t>
            </a:r>
            <a:r>
              <a:rPr lang="tr-TR" dirty="0" smtClean="0"/>
              <a:t>(Yol aydınlatmasında Görülebilirlik Tasarımı)</a:t>
            </a:r>
          </a:p>
          <a:p>
            <a:pPr algn="just"/>
            <a:endParaRPr lang="tr-TR" sz="800" dirty="0" smtClean="0"/>
          </a:p>
          <a:p>
            <a:pPr algn="just"/>
            <a:r>
              <a:rPr lang="tr-TR" dirty="0" smtClean="0"/>
              <a:t>4-47. </a:t>
            </a:r>
            <a:r>
              <a:rPr lang="tr-TR" i="1" dirty="0" smtClean="0"/>
              <a:t>Application of LED’s in Transport Lighting and Signalling </a:t>
            </a:r>
          </a:p>
          <a:p>
            <a:pPr algn="just"/>
            <a:r>
              <a:rPr lang="tr-TR" i="1" dirty="0" smtClean="0"/>
              <a:t>         </a:t>
            </a:r>
            <a:r>
              <a:rPr lang="tr-TR" dirty="0" smtClean="0"/>
              <a:t>(Ulaşım aydınlatması ve Sinyalizasyonunda LED uygulamaları)</a:t>
            </a:r>
          </a:p>
          <a:p>
            <a:pPr algn="just"/>
            <a:endParaRPr lang="tr-TR" sz="800" dirty="0" smtClean="0"/>
          </a:p>
          <a:p>
            <a:pPr algn="just"/>
            <a:r>
              <a:rPr lang="tr-TR" dirty="0" smtClean="0"/>
              <a:t>4-48. </a:t>
            </a:r>
            <a:r>
              <a:rPr lang="tr-TR" i="1" dirty="0" smtClean="0"/>
              <a:t>White Light on Road Lighting </a:t>
            </a:r>
          </a:p>
          <a:p>
            <a:pPr algn="just"/>
            <a:r>
              <a:rPr lang="tr-TR" i="1" dirty="0" smtClean="0"/>
              <a:t>         </a:t>
            </a:r>
            <a:r>
              <a:rPr lang="tr-TR" dirty="0" smtClean="0"/>
              <a:t>(Yol aydınlatmalarında Beyaz Işık)</a:t>
            </a:r>
          </a:p>
          <a:p>
            <a:pPr algn="just"/>
            <a:endParaRPr lang="tr-TR" sz="800" dirty="0" smtClean="0"/>
          </a:p>
          <a:p>
            <a:pPr algn="just"/>
            <a:r>
              <a:rPr lang="tr-TR" dirty="0" smtClean="0"/>
              <a:t>4-50. </a:t>
            </a:r>
            <a:r>
              <a:rPr lang="tr-TR" i="1" dirty="0" smtClean="0"/>
              <a:t>Road Surface Characterization for Lighting Applications </a:t>
            </a:r>
          </a:p>
          <a:p>
            <a:pPr algn="just"/>
            <a:r>
              <a:rPr lang="tr-TR" i="1" dirty="0" smtClean="0"/>
              <a:t>         </a:t>
            </a:r>
            <a:r>
              <a:rPr lang="tr-TR" dirty="0" smtClean="0"/>
              <a:t>(Aydınlatma uygulamaları için Yol Yüzeylerinin Karakterizasyonu)</a:t>
            </a:r>
          </a:p>
          <a:p>
            <a:pPr algn="just"/>
            <a:endParaRPr lang="tr-TR" sz="800" dirty="0" smtClean="0"/>
          </a:p>
          <a:p>
            <a:pPr algn="just"/>
            <a:r>
              <a:rPr lang="tr-TR" dirty="0" smtClean="0"/>
              <a:t>4-51. </a:t>
            </a:r>
            <a:r>
              <a:rPr lang="tr-TR" i="1" dirty="0" smtClean="0"/>
              <a:t>Optimization of Road Lighting </a:t>
            </a:r>
            <a:r>
              <a:rPr lang="tr-TR" dirty="0" smtClean="0"/>
              <a:t>(Yol aydınlatması Optimizasyonu)</a:t>
            </a:r>
            <a:endParaRPr lang="tr-TR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357290" y="1844824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57290" y="2492896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57290" y="3212976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57290" y="3893274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57290" y="4581128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57290" y="5229200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57290" y="5877272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5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AKTİF GÖREV YAPILAN TEKNİK KOMİTELER</a:t>
            </a:r>
            <a:endParaRPr lang="tr-TR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1527170"/>
            <a:ext cx="764386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4-15. </a:t>
            </a:r>
            <a:r>
              <a:rPr lang="tr-TR" i="1" dirty="0" smtClean="0"/>
              <a:t>Roadlighting Calculations </a:t>
            </a:r>
            <a:r>
              <a:rPr lang="tr-TR" dirty="0" smtClean="0"/>
              <a:t>(Yol aydınlatması Hesapları)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- Başkan</a:t>
            </a:r>
            <a:endParaRPr lang="tr-TR" b="1" dirty="0" smtClean="0"/>
          </a:p>
          <a:p>
            <a:endParaRPr lang="tr-TR" sz="800" dirty="0" smtClean="0"/>
          </a:p>
          <a:p>
            <a:endParaRPr lang="tr-TR" sz="800" dirty="0" smtClean="0"/>
          </a:p>
          <a:p>
            <a:r>
              <a:rPr lang="tr-TR" dirty="0" smtClean="0"/>
              <a:t>4-33. </a:t>
            </a:r>
            <a:r>
              <a:rPr lang="tr-TR" i="1" dirty="0" smtClean="0"/>
              <a:t>Discomfort Glare in Road Lighting  </a:t>
            </a:r>
          </a:p>
          <a:p>
            <a:r>
              <a:rPr lang="tr-TR" i="1" dirty="0" smtClean="0"/>
              <a:t>         </a:t>
            </a:r>
            <a:r>
              <a:rPr lang="tr-TR" dirty="0" smtClean="0"/>
              <a:t>(Yol aydınlatmasında Psikolojik Kamaşma)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- Üye</a:t>
            </a:r>
          </a:p>
          <a:p>
            <a:endParaRPr lang="tr-TR" sz="800" dirty="0" smtClean="0"/>
          </a:p>
          <a:p>
            <a:r>
              <a:rPr lang="tr-TR" dirty="0" smtClean="0"/>
              <a:t>4-36. </a:t>
            </a:r>
            <a:r>
              <a:rPr lang="tr-TR" i="1" dirty="0" smtClean="0"/>
              <a:t>Visibility Design for Roadway Lighting</a:t>
            </a:r>
          </a:p>
          <a:p>
            <a:r>
              <a:rPr lang="tr-TR" i="1" dirty="0" smtClean="0"/>
              <a:t>          </a:t>
            </a:r>
            <a:r>
              <a:rPr lang="tr-TR" dirty="0" smtClean="0"/>
              <a:t>(Yol aydınlatmasında Görülebilirlik Tasarımı)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- Üye</a:t>
            </a:r>
            <a:endParaRPr lang="tr-TR" dirty="0" smtClean="0"/>
          </a:p>
          <a:p>
            <a:endParaRPr lang="tr-TR" sz="800" dirty="0" smtClean="0"/>
          </a:p>
          <a:p>
            <a:r>
              <a:rPr lang="tr-TR" dirty="0" smtClean="0"/>
              <a:t>4-47. </a:t>
            </a:r>
            <a:r>
              <a:rPr lang="tr-TR" i="1" dirty="0" smtClean="0"/>
              <a:t>Application of LED’s in Transport Lighting and Signalling </a:t>
            </a:r>
          </a:p>
          <a:p>
            <a:r>
              <a:rPr lang="tr-TR" i="1" dirty="0" smtClean="0"/>
              <a:t>         </a:t>
            </a:r>
            <a:r>
              <a:rPr lang="tr-TR" dirty="0" smtClean="0"/>
              <a:t>(Ulaşım aydınlatması ve Sinyalizasyonunda LED uygulamaları)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- Üye</a:t>
            </a:r>
            <a:endParaRPr lang="tr-TR" dirty="0" smtClean="0"/>
          </a:p>
          <a:p>
            <a:endParaRPr lang="tr-TR" sz="800" dirty="0" smtClean="0"/>
          </a:p>
          <a:p>
            <a:r>
              <a:rPr lang="tr-TR" dirty="0" smtClean="0"/>
              <a:t>4-48. </a:t>
            </a:r>
            <a:r>
              <a:rPr lang="tr-TR" i="1" dirty="0" smtClean="0"/>
              <a:t>White Light on Road Lighting </a:t>
            </a:r>
          </a:p>
          <a:p>
            <a:r>
              <a:rPr lang="tr-TR" i="1" dirty="0" smtClean="0"/>
              <a:t>         </a:t>
            </a:r>
            <a:r>
              <a:rPr lang="tr-TR" dirty="0" smtClean="0"/>
              <a:t>(Yol aydınlatmalarında Beyaz Işık)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- Üye</a:t>
            </a:r>
            <a:endParaRPr lang="tr-TR" dirty="0" smtClean="0"/>
          </a:p>
          <a:p>
            <a:endParaRPr lang="tr-TR" sz="800" dirty="0" smtClean="0"/>
          </a:p>
          <a:p>
            <a:r>
              <a:rPr lang="tr-TR" dirty="0" smtClean="0"/>
              <a:t>4-50. </a:t>
            </a:r>
            <a:r>
              <a:rPr lang="tr-TR" i="1" dirty="0" smtClean="0"/>
              <a:t>Road Surface Characterization for Lighting Applications </a:t>
            </a:r>
          </a:p>
          <a:p>
            <a:r>
              <a:rPr lang="tr-TR" i="1" dirty="0" smtClean="0"/>
              <a:t>         </a:t>
            </a:r>
            <a:r>
              <a:rPr lang="tr-TR" dirty="0" smtClean="0"/>
              <a:t>(Aydınlatma uygulamaları için Yol Yüzeylerinin Karakterizasyonu)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- Üye</a:t>
            </a:r>
            <a:endParaRPr lang="tr-TR" dirty="0" smtClean="0"/>
          </a:p>
          <a:p>
            <a:endParaRPr lang="tr-TR" sz="800" dirty="0" smtClean="0"/>
          </a:p>
          <a:p>
            <a:r>
              <a:rPr lang="tr-TR" dirty="0" smtClean="0"/>
              <a:t>4-51. </a:t>
            </a:r>
            <a:r>
              <a:rPr lang="tr-TR" i="1" dirty="0" smtClean="0"/>
              <a:t>Optimization of Road Lighting </a:t>
            </a:r>
            <a:r>
              <a:rPr lang="tr-TR" dirty="0" smtClean="0"/>
              <a:t>(Yol aydınlatması Optimizasyonu)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- Üye</a:t>
            </a:r>
            <a:endParaRPr lang="tr-TR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357290" y="1916832"/>
            <a:ext cx="6527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57290" y="2708920"/>
            <a:ext cx="6527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57290" y="3356992"/>
            <a:ext cx="6527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57290" y="4005064"/>
            <a:ext cx="6527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57290" y="4725144"/>
            <a:ext cx="6527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57290" y="5373216"/>
            <a:ext cx="6527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6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YAYINLAR </a:t>
            </a:r>
            <a:r>
              <a:rPr lang="tr-TR" sz="2000" b="1" i="1" dirty="0" smtClean="0">
                <a:solidFill>
                  <a:schemeClr val="accent2">
                    <a:lumMod val="75000"/>
                  </a:schemeClr>
                </a:solidFill>
              </a:rPr>
              <a:t>(Teknik Raporlar) – 2000 yılı sonrası</a:t>
            </a:r>
            <a:endParaRPr lang="tr-TR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1428736"/>
            <a:ext cx="7643866" cy="486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CIE 194:2011 “On Site Measurement of the Photometric of Road and Tunnel </a:t>
            </a:r>
          </a:p>
          <a:p>
            <a:r>
              <a:rPr lang="tr-TR" dirty="0" smtClean="0"/>
              <a:t>                          Lighting” </a:t>
            </a:r>
            <a:r>
              <a:rPr lang="tr-TR" i="1" dirty="0" smtClean="0"/>
              <a:t>(Yol ve Tünel aydınlatmalarının Saha Ölçümleri)</a:t>
            </a:r>
          </a:p>
          <a:p>
            <a:endParaRPr lang="tr-TR" sz="800" i="1" dirty="0" smtClean="0"/>
          </a:p>
          <a:p>
            <a:r>
              <a:rPr lang="tr-TR" dirty="0" smtClean="0"/>
              <a:t>CIE 193:2010 “Emergency Lighting in Road Tunnels” </a:t>
            </a:r>
          </a:p>
          <a:p>
            <a:r>
              <a:rPr lang="tr-TR" dirty="0" smtClean="0"/>
              <a:t>                          </a:t>
            </a:r>
            <a:r>
              <a:rPr lang="tr-TR" i="1" dirty="0" smtClean="0"/>
              <a:t>(Yol tünellerinde Acil durum Aydınlatması) </a:t>
            </a:r>
          </a:p>
          <a:p>
            <a:endParaRPr lang="tr-TR" sz="800" dirty="0" smtClean="0"/>
          </a:p>
          <a:p>
            <a:r>
              <a:rPr lang="tr-TR" dirty="0" smtClean="0"/>
              <a:t>CIE 189:2010 “Calculations of Tunnel Lighting Quality Criteria” </a:t>
            </a:r>
          </a:p>
          <a:p>
            <a:r>
              <a:rPr lang="tr-TR" dirty="0" smtClean="0"/>
              <a:t>                          </a:t>
            </a:r>
            <a:r>
              <a:rPr lang="tr-TR" i="1" dirty="0" smtClean="0"/>
              <a:t>(Tünel Aydınlatma Kalite Kriterlerinin Hesaplanması)</a:t>
            </a:r>
          </a:p>
          <a:p>
            <a:endParaRPr lang="tr-TR" sz="800" dirty="0" smtClean="0"/>
          </a:p>
          <a:p>
            <a:r>
              <a:rPr lang="tr-TR" b="1" dirty="0" smtClean="0">
                <a:solidFill>
                  <a:schemeClr val="accent2"/>
                </a:solidFill>
              </a:rPr>
              <a:t>CIE 115:2010 </a:t>
            </a:r>
            <a:r>
              <a:rPr lang="tr-TR" dirty="0" smtClean="0"/>
              <a:t>“Lighting of Roads for Motor and Pedestrian Traffic” </a:t>
            </a:r>
          </a:p>
          <a:p>
            <a:r>
              <a:rPr lang="tr-TR" i="1" dirty="0" smtClean="0"/>
              <a:t>                         (Motor ve Yaya Trafiği için Yol aydınlatması)</a:t>
            </a:r>
          </a:p>
          <a:p>
            <a:endParaRPr lang="tr-TR" sz="800" dirty="0" smtClean="0"/>
          </a:p>
          <a:p>
            <a:r>
              <a:rPr lang="tr-TR" dirty="0" smtClean="0"/>
              <a:t>CIE 188:2010 “Performance Method for Vehicle Headlighting Systems” </a:t>
            </a:r>
          </a:p>
          <a:p>
            <a:r>
              <a:rPr lang="tr-TR" dirty="0" smtClean="0"/>
              <a:t>                         </a:t>
            </a:r>
            <a:r>
              <a:rPr lang="tr-TR" i="1" dirty="0" smtClean="0"/>
              <a:t>(Araç Far Sistemleri için Performans Yöntemleri)</a:t>
            </a:r>
          </a:p>
          <a:p>
            <a:endParaRPr lang="tr-TR" sz="800" dirty="0" smtClean="0"/>
          </a:p>
          <a:p>
            <a:r>
              <a:rPr lang="tr-TR" dirty="0" smtClean="0"/>
              <a:t>CIE 183:2008 “Definition of the Cut-Off of Vehicle Headlights” </a:t>
            </a:r>
          </a:p>
          <a:p>
            <a:r>
              <a:rPr lang="tr-TR" dirty="0" smtClean="0"/>
              <a:t>                         </a:t>
            </a:r>
            <a:r>
              <a:rPr lang="tr-TR" i="1" dirty="0" smtClean="0"/>
              <a:t>(Araç Farları Ekranlanması Tanımları)</a:t>
            </a:r>
          </a:p>
          <a:p>
            <a:endParaRPr lang="tr-TR" sz="800" dirty="0" smtClean="0"/>
          </a:p>
          <a:p>
            <a:r>
              <a:rPr lang="tr-TR" dirty="0" smtClean="0"/>
              <a:t>CIE 180:2007 “Road Transport Lighting for Developing Countries” </a:t>
            </a:r>
          </a:p>
          <a:p>
            <a:r>
              <a:rPr lang="tr-TR" dirty="0" smtClean="0"/>
              <a:t>                          </a:t>
            </a:r>
            <a:r>
              <a:rPr lang="tr-TR" i="1" dirty="0" smtClean="0"/>
              <a:t>(Gelişmekte olan ülkeler için Yol Ulaşım aydınlatması)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259632" y="2060848"/>
            <a:ext cx="7241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59632" y="2780928"/>
            <a:ext cx="7241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59632" y="3429000"/>
            <a:ext cx="7241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59632" y="4077072"/>
            <a:ext cx="7241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59632" y="4725144"/>
            <a:ext cx="7241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59632" y="5445224"/>
            <a:ext cx="7241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4414" y="1428736"/>
            <a:ext cx="76438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tr-TR" b="1" dirty="0" smtClean="0">
                <a:solidFill>
                  <a:schemeClr val="accent2"/>
                </a:solidFill>
              </a:rPr>
              <a:t>CIE 088:2004 </a:t>
            </a:r>
            <a:r>
              <a:rPr lang="tr-TR" dirty="0" smtClean="0"/>
              <a:t>“Guide for the Lighting of Road Tunnels and Underpasses” 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                          </a:t>
            </a:r>
            <a:r>
              <a:rPr lang="tr-TR" i="1" dirty="0" smtClean="0"/>
              <a:t>(Yol tünelleri ve Alt geçitlerin Aydınlatma Kılavuzu)</a:t>
            </a:r>
          </a:p>
          <a:p>
            <a:pPr>
              <a:spcAft>
                <a:spcPts val="600"/>
              </a:spcAft>
            </a:pPr>
            <a:endParaRPr lang="tr-TR" sz="800" dirty="0" smtClean="0"/>
          </a:p>
          <a:p>
            <a:pPr>
              <a:spcAft>
                <a:spcPts val="600"/>
              </a:spcAft>
            </a:pP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CIE 144:2001 </a:t>
            </a:r>
            <a:r>
              <a:rPr lang="tr-TR" dirty="0" smtClean="0"/>
              <a:t>“Road Surface and Road Marking Reflection Characteristics” 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                          </a:t>
            </a:r>
            <a:r>
              <a:rPr lang="tr-TR" i="1" dirty="0" smtClean="0"/>
              <a:t>(Yol yüzeyi ve Yol İşaretleri Yansıtma Karakteristikleri)</a:t>
            </a:r>
          </a:p>
          <a:p>
            <a:pPr>
              <a:spcAft>
                <a:spcPts val="600"/>
              </a:spcAft>
            </a:pPr>
            <a:endParaRPr lang="tr-TR" sz="800" dirty="0" smtClean="0"/>
          </a:p>
          <a:p>
            <a:pPr>
              <a:spcAft>
                <a:spcPts val="600"/>
              </a:spcAft>
            </a:pPr>
            <a:r>
              <a:rPr lang="tr-TR" dirty="0" smtClean="0"/>
              <a:t>CIE 143:2001 “International Recommendations for Colour Vision Requirements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                          for Transport” 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                         </a:t>
            </a:r>
            <a:r>
              <a:rPr lang="tr-TR" i="1" dirty="0" smtClean="0"/>
              <a:t>(Ulaşım için Renkli Görüş Gereklikleri için Uluslararası Öneriler)</a:t>
            </a:r>
          </a:p>
          <a:p>
            <a:pPr>
              <a:spcAft>
                <a:spcPts val="600"/>
              </a:spcAft>
            </a:pPr>
            <a:endParaRPr lang="tr-TR" sz="800" dirty="0" smtClean="0"/>
          </a:p>
          <a:p>
            <a:pPr>
              <a:spcAft>
                <a:spcPts val="600"/>
              </a:spcAft>
            </a:pP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CIE 140:2000 </a:t>
            </a:r>
            <a:r>
              <a:rPr lang="tr-TR" dirty="0" smtClean="0"/>
              <a:t>“Road Lighting Calculations” </a:t>
            </a:r>
            <a:r>
              <a:rPr lang="tr-TR" i="1" dirty="0" smtClean="0"/>
              <a:t>(Yol aydınlatma Hesapları)</a:t>
            </a:r>
          </a:p>
          <a:p>
            <a:pPr>
              <a:spcAft>
                <a:spcPts val="600"/>
              </a:spcAft>
            </a:pPr>
            <a:endParaRPr lang="tr-TR" sz="800" dirty="0" smtClean="0"/>
          </a:p>
          <a:p>
            <a:pPr>
              <a:spcAft>
                <a:spcPts val="600"/>
              </a:spcAft>
            </a:pPr>
            <a:r>
              <a:rPr lang="tr-TR" dirty="0" smtClean="0"/>
              <a:t>CIE 137:2000 “The Conspicuity of Traffic Signs in Complex Backgrounds” 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                          </a:t>
            </a:r>
            <a:r>
              <a:rPr lang="tr-TR" i="1" dirty="0" smtClean="0"/>
              <a:t>(Kompleks Fonlarda Trafik İşaretlerinin Farkedilebilirliği)</a:t>
            </a:r>
          </a:p>
          <a:p>
            <a:pPr>
              <a:spcAft>
                <a:spcPts val="600"/>
              </a:spcAft>
            </a:pPr>
            <a:endParaRPr lang="tr-TR" sz="800" dirty="0" smtClean="0"/>
          </a:p>
          <a:p>
            <a:pPr>
              <a:spcAft>
                <a:spcPts val="600"/>
              </a:spcAft>
            </a:pPr>
            <a:r>
              <a:rPr lang="tr-TR" dirty="0" smtClean="0"/>
              <a:t>CIE 136:2000 “Guide to the Lighting of Urban Areas” 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                          </a:t>
            </a:r>
            <a:r>
              <a:rPr lang="tr-TR" i="1" dirty="0" smtClean="0"/>
              <a:t>(Kent içi Aydınlatma Kılavuzu)</a:t>
            </a:r>
            <a:endParaRPr lang="tr-TR" i="1" dirty="0"/>
          </a:p>
        </p:txBody>
      </p:sp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7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YAYINLAR </a:t>
            </a:r>
            <a:r>
              <a:rPr lang="tr-TR" sz="2000" b="1" i="1" dirty="0" smtClean="0">
                <a:solidFill>
                  <a:schemeClr val="accent2">
                    <a:lumMod val="75000"/>
                  </a:schemeClr>
                </a:solidFill>
              </a:rPr>
              <a:t>(Teknik Raporlar) – 2000 yılı sonrası</a:t>
            </a:r>
            <a:endParaRPr lang="tr-TR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357290" y="2204864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57290" y="3068960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57290" y="4437112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57290" y="5013176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57290" y="5877272"/>
            <a:ext cx="6815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8</a:t>
            </a:fld>
            <a:r>
              <a:rPr lang="tr-TR" dirty="0"/>
              <a:t> </a:t>
            </a:r>
            <a:r>
              <a:rPr lang="tr-TR" dirty="0" smtClean="0"/>
              <a:t>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Hazırlama Grubunda Yer Alınan Teknik Raporlar</a:t>
            </a:r>
            <a:endParaRPr lang="tr-T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1428736"/>
            <a:ext cx="764386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CIE 189:2010 </a:t>
            </a:r>
            <a:r>
              <a:rPr lang="tr-TR" dirty="0" smtClean="0"/>
              <a:t>“Calculations of Tunnel Lighting Quality Criteria” </a:t>
            </a:r>
          </a:p>
          <a:p>
            <a:r>
              <a:rPr lang="tr-TR" dirty="0" smtClean="0"/>
              <a:t>                          </a:t>
            </a:r>
            <a:r>
              <a:rPr lang="tr-TR" i="1" dirty="0" smtClean="0"/>
              <a:t>(Tünel Aydınlatma Kalite Kriterlerinin Hesaplanması)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CIE 115:2010 </a:t>
            </a:r>
            <a:r>
              <a:rPr lang="tr-TR" dirty="0" smtClean="0"/>
              <a:t>“Lighting of Roads for Motor and Pedestrian Traffic” </a:t>
            </a:r>
          </a:p>
          <a:p>
            <a:r>
              <a:rPr lang="tr-TR" i="1" dirty="0" smtClean="0"/>
              <a:t>                         (Motor ve Yaya Trafiği için Yol aydınlatması)</a:t>
            </a:r>
          </a:p>
          <a:p>
            <a:endParaRPr lang="tr-TR" i="1" dirty="0" smtClean="0"/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CIE 088:2004 </a:t>
            </a:r>
            <a:r>
              <a:rPr lang="tr-TR" dirty="0" smtClean="0"/>
              <a:t>“Guide for the Lighting of Road Tunnels and Underpasses” </a:t>
            </a:r>
          </a:p>
          <a:p>
            <a:r>
              <a:rPr lang="tr-TR" dirty="0" smtClean="0"/>
              <a:t>                          </a:t>
            </a:r>
            <a:r>
              <a:rPr lang="tr-TR" i="1" dirty="0" smtClean="0"/>
              <a:t>(Yol tünelleri ve Alt geçitlerin Aydınlatma Kılavuzu)</a:t>
            </a:r>
          </a:p>
          <a:p>
            <a:endParaRPr lang="tr-TR" dirty="0" smtClean="0"/>
          </a:p>
          <a:p>
            <a:endParaRPr lang="tr-TR" sz="800" dirty="0" smtClean="0"/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CIE 140:2000 </a:t>
            </a:r>
            <a:r>
              <a:rPr lang="tr-TR" dirty="0" smtClean="0"/>
              <a:t>“Road Lighting Calculations” </a:t>
            </a:r>
            <a:r>
              <a:rPr lang="tr-TR" i="1" dirty="0" smtClean="0"/>
              <a:t>(Yol aydınlatma Hesapları)</a:t>
            </a:r>
          </a:p>
          <a:p>
            <a:endParaRPr lang="tr-TR" sz="8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357290" y="2420888"/>
            <a:ext cx="6599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57290" y="3212976"/>
            <a:ext cx="6599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57290" y="4221088"/>
            <a:ext cx="6599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berker\Desktop\4-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90439"/>
            <a:ext cx="3240360" cy="5119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9</a:t>
            </a:fld>
            <a:r>
              <a:rPr lang="tr-TR" dirty="0" smtClean="0"/>
              <a:t> / 13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714488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1000108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Hazırlama Grubunda Yer Alınan Teknik Raporlar</a:t>
            </a:r>
            <a:endParaRPr lang="tr-T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48064" y="2862213"/>
            <a:ext cx="172819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noFill/>
            </a:endParaRPr>
          </a:p>
        </p:txBody>
      </p:sp>
      <p:pic>
        <p:nvPicPr>
          <p:cNvPr id="2050" name="Picture 2" descr="C:\Users\berker\Desktop\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09884"/>
            <a:ext cx="3479433" cy="4954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661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945</Words>
  <Application>Microsoft Office PowerPoint</Application>
  <PresentationFormat>On-screen Show (4:3)</PresentationFormat>
  <Paragraphs>178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Ofis Teması</vt:lpstr>
      <vt:lpstr>  CIE Bölüm4.  Ulaşım için Aydınlatma ve Sinyalizasyon  (Lighting and Signalling for Transport)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banu manav</dc:creator>
  <cp:lastModifiedBy>atmk</cp:lastModifiedBy>
  <cp:revision>87</cp:revision>
  <dcterms:created xsi:type="dcterms:W3CDTF">2012-01-11T18:49:32Z</dcterms:created>
  <dcterms:modified xsi:type="dcterms:W3CDTF">2012-01-18T19:06:25Z</dcterms:modified>
</cp:coreProperties>
</file>